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9"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ontserrat ExtraLight" panose="00000300000000000000" pitchFamily="2" charset="0"/>
      <p:regular r:id="rId16"/>
      <p:bold r:id="rId17"/>
      <p:italic r:id="rId18"/>
      <p:boldItalic r:id="rId19"/>
    </p:embeddedFont>
    <p:embeddedFont>
      <p:font typeface="Roboto" panose="02000000000000000000" pitchFamily="2" charset="0"/>
      <p:regular r:id="rId20"/>
      <p:bold r:id="rId21"/>
      <p:italic r:id="rId22"/>
      <p:boldItalic r:id="rId23"/>
    </p:embeddedFont>
    <p:embeddedFont>
      <p:font typeface="Spectral"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4"/>
    <p:restoredTop sz="94686"/>
  </p:normalViewPr>
  <p:slideViewPr>
    <p:cSldViewPr snapToGrid="0">
      <p:cViewPr varScale="1">
        <p:scale>
          <a:sx n="90" d="100"/>
          <a:sy n="90" d="100"/>
        </p:scale>
        <p:origin x="91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300" y="685800"/>
            <a:ext cx="6096000" cy="3428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Minimum 9 minutes</a:t>
            </a:r>
            <a:endParaRPr/>
          </a:p>
          <a:p>
            <a:pPr marL="0" lvl="0" indent="0" algn="l" rtl="0">
              <a:spcBef>
                <a:spcPts val="0"/>
              </a:spcBef>
              <a:spcAft>
                <a:spcPts val="0"/>
              </a:spcAft>
              <a:buNone/>
            </a:pPr>
            <a:r>
              <a:rPr lang="en"/>
              <a:t>Good morning, everyone. Today, I will be presenting our findings from a simulation study on the gravitational effects of the Death Star, a massive space station, on its surrounding celestial bodies.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301b911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6301b9111f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f7952d12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6f7952d12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9:notes"/>
          <p:cNvSpPr>
            <a:spLocks noGrp="1" noRot="1" noChangeAspect="1"/>
          </p:cNvSpPr>
          <p:nvPr>
            <p:ph type="sldImg" idx="2"/>
          </p:nvPr>
        </p:nvSpPr>
        <p:spPr>
          <a:xfrm>
            <a:off x="2271713" y="1143001"/>
            <a:ext cx="2314500" cy="308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29:notes"/>
          <p:cNvSpPr txBox="1">
            <a:spLocks noGrp="1"/>
          </p:cNvSpPr>
          <p:nvPr>
            <p:ph type="body" idx="1"/>
          </p:nvPr>
        </p:nvSpPr>
        <p:spPr>
          <a:xfrm>
            <a:off x="685800" y="4399845"/>
            <a:ext cx="5486400" cy="36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29:notes"/>
          <p:cNvSpPr txBox="1">
            <a:spLocks noGrp="1"/>
          </p:cNvSpPr>
          <p:nvPr>
            <p:ph type="sldNum" idx="12"/>
          </p:nvPr>
        </p:nvSpPr>
        <p:spPr>
          <a:xfrm>
            <a:off x="3885010" y="8686800"/>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your attention.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3f14d8ae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c3f14d8ae4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To set the stage, let's discuss why this study is important. The Death Star, as depicted in popular media, is an enormous structure capable of influencing gravitational fields. Using Newton’s Law of Universal Gravitation and equations of motion, we explored its potential impacts on planetary bodies.</a:t>
            </a:r>
            <a:endParaRPr/>
          </a:p>
          <a:p>
            <a:pPr marL="0" lvl="0" indent="0" algn="l" rtl="0">
              <a:spcBef>
                <a:spcPts val="0"/>
              </a:spcBef>
              <a:spcAft>
                <a:spcPts val="0"/>
              </a:spcAft>
              <a:buClr>
                <a:schemeClr val="dk1"/>
              </a:buClr>
              <a:buSzPts val="1100"/>
              <a:buFont typeface="Arial"/>
              <a:buNone/>
            </a:pPr>
            <a:r>
              <a:rPr lang="en"/>
              <a:t>&gt; This study not only satisfies scientific curiosity but also helps in understanding how large artificial satellites could affect their environment</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6f7952d12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6f7952d12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Our approach involved several key steps. We used the Velocity Verlet integration algorithm for precise motion simulation, considering the masses and distances of Earth, its moon, Endor, and the Death Star.</a:t>
            </a:r>
            <a:endParaRPr/>
          </a:p>
          <a:p>
            <a:pPr marL="0" lvl="0" indent="0" algn="l" rtl="0">
              <a:spcBef>
                <a:spcPts val="0"/>
              </a:spcBef>
              <a:spcAft>
                <a:spcPts val="0"/>
              </a:spcAft>
              <a:buClr>
                <a:schemeClr val="dk1"/>
              </a:buClr>
              <a:buSzPts val="1100"/>
              <a:buFont typeface="Arial"/>
              <a:buNone/>
            </a:pPr>
            <a:r>
              <a:rPr lang="en"/>
              <a:t>&gt; We performed these calculations using Python, with libraries like NumPy for numerical operations and Matplotlib for visualization.</a:t>
            </a:r>
            <a:endParaRPr/>
          </a:p>
          <a:p>
            <a:pPr marL="0" lvl="0" indent="0" algn="l" rtl="0">
              <a:spcBef>
                <a:spcPts val="0"/>
              </a:spcBef>
              <a:spcAft>
                <a:spcPts val="0"/>
              </a:spcAft>
              <a:buClr>
                <a:schemeClr val="dk1"/>
              </a:buClr>
              <a:buSzPts val="1100"/>
              <a:buFont typeface="Arial"/>
              <a:buNone/>
            </a:pPr>
            <a:r>
              <a:rPr lang="en"/>
              <a:t>&gt; Here's a brief snippet of our code, demonstrating how we applied Newton's gravitational formula to update the velocities and positions of each celestial body in our simulation.</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f7952d12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26f7952d122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f7952d12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26f7952d122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21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f7952d12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26f7952d12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Finally, we explored what happens when such a massive body suddenly disappears. The trajectories post-removal show a temporary destabilization in Endor’s orbit, illustrating the abrupt removal of a significant gravitational pull.</a:t>
            </a:r>
            <a:endParaRPr/>
          </a:p>
          <a:p>
            <a:pPr marL="0" lvl="0" indent="0" algn="l" rtl="0">
              <a:spcBef>
                <a:spcPts val="0"/>
              </a:spcBef>
              <a:spcAft>
                <a:spcPts val="0"/>
              </a:spcAft>
              <a:buClr>
                <a:schemeClr val="dk1"/>
              </a:buClr>
              <a:buSzPts val="1100"/>
              <a:buFont typeface="Arial"/>
              <a:buNone/>
            </a:pPr>
            <a:r>
              <a:rPr lang="en"/>
              <a:t>&gt; This scenario is crucial for understanding the dynamics of systems undergoing sudden mass loss.</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f7952d12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26f7952d122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To conclude, our study has shown that the Death Star could have profound gravitational effects on nearby planets, affecting their orbits and potentially causing environmental changes through altered tidal forces.</a:t>
            </a:r>
            <a:endParaRPr/>
          </a:p>
          <a:p>
            <a:pPr marL="0" lvl="0" indent="0" algn="l" rtl="0">
              <a:spcBef>
                <a:spcPts val="0"/>
              </a:spcBef>
              <a:spcAft>
                <a:spcPts val="0"/>
              </a:spcAft>
              <a:buClr>
                <a:schemeClr val="dk1"/>
              </a:buClr>
              <a:buSzPts val="1100"/>
              <a:buFont typeface="Arial"/>
              <a:buNone/>
            </a:pPr>
            <a:r>
              <a:rPr lang="en"/>
              <a:t>&gt; These findings underscore the importance of considering gravitational impacts in the design and placement of massive structures in space.</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3be1dde7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2c3be1dde7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0" name="Google Shape;5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 name="Google Shape;2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tarwars.fandom.com/wiki/Endo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3">
            <a:alphaModFix/>
          </a:blip>
          <a:srcRect t="43750"/>
          <a:stretch/>
        </p:blipFill>
        <p:spPr>
          <a:xfrm>
            <a:off x="0" y="0"/>
            <a:ext cx="9144003" cy="5143501"/>
          </a:xfrm>
          <a:prstGeom prst="rect">
            <a:avLst/>
          </a:prstGeom>
          <a:noFill/>
          <a:ln>
            <a:noFill/>
          </a:ln>
        </p:spPr>
      </p:pic>
      <p:sp>
        <p:nvSpPr>
          <p:cNvPr id="56" name="Google Shape;56;p14"/>
          <p:cNvSpPr txBox="1">
            <a:spLocks noGrp="1"/>
          </p:cNvSpPr>
          <p:nvPr>
            <p:ph type="ctrTitle"/>
          </p:nvPr>
        </p:nvSpPr>
        <p:spPr>
          <a:xfrm>
            <a:off x="311700" y="883325"/>
            <a:ext cx="8748900" cy="1204800"/>
          </a:xfrm>
          <a:prstGeom prst="rect">
            <a:avLst/>
          </a:prstGeom>
          <a:noFill/>
          <a:ln>
            <a:noFill/>
          </a:ln>
          <a:effectLst>
            <a:outerShdw blurRad="142875" dist="114300" dir="5400000" algn="bl" rotWithShape="0">
              <a:srgbClr val="000000">
                <a:alpha val="49803"/>
              </a:srgbClr>
            </a:outerShdw>
          </a:effectLst>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100" dirty="0">
                <a:solidFill>
                  <a:schemeClr val="lt1"/>
                </a:solidFill>
                <a:latin typeface="Spectral"/>
                <a:ea typeface="Spectral"/>
                <a:cs typeface="Spectral"/>
                <a:sym typeface="Spectral"/>
              </a:rPr>
              <a:t>Gravitational Impact of the Death Star on Endor and Earth-like planets</a:t>
            </a:r>
            <a:endParaRPr sz="3100" dirty="0">
              <a:solidFill>
                <a:schemeClr val="lt1"/>
              </a:solidFill>
              <a:latin typeface="Spectral"/>
              <a:ea typeface="Spectral"/>
              <a:cs typeface="Spectral"/>
              <a:sym typeface="Spectral"/>
            </a:endParaRPr>
          </a:p>
        </p:txBody>
      </p:sp>
      <p:sp>
        <p:nvSpPr>
          <p:cNvPr id="57" name="Google Shape;57;p14"/>
          <p:cNvSpPr txBox="1">
            <a:spLocks noGrp="1"/>
          </p:cNvSpPr>
          <p:nvPr>
            <p:ph type="subTitle" idx="1"/>
          </p:nvPr>
        </p:nvSpPr>
        <p:spPr>
          <a:xfrm>
            <a:off x="311700" y="2896700"/>
            <a:ext cx="8520600" cy="1940700"/>
          </a:xfrm>
          <a:prstGeom prst="rect">
            <a:avLst/>
          </a:prstGeom>
          <a:noFill/>
          <a:ln>
            <a:noFill/>
          </a:ln>
          <a:effectLst>
            <a:outerShdw blurRad="114300" dist="57150" dir="5400000" algn="bl" rotWithShape="0">
              <a:srgbClr val="000000">
                <a:alpha val="49803"/>
              </a:srgbClr>
            </a:outerShdw>
          </a:effectLst>
        </p:spPr>
        <p:txBody>
          <a:bodyPr spcFirstLastPara="1" wrap="square" lIns="91425" tIns="91425" rIns="91425" bIns="91425" anchor="t" anchorCtr="0">
            <a:normAutofit lnSpcReduction="10000"/>
          </a:bodyPr>
          <a:lstStyle/>
          <a:p>
            <a:pPr marL="0" lvl="0" indent="0" algn="ctr" rtl="0">
              <a:lnSpc>
                <a:spcPct val="100000"/>
              </a:lnSpc>
              <a:spcBef>
                <a:spcPts val="0"/>
              </a:spcBef>
              <a:spcAft>
                <a:spcPts val="0"/>
              </a:spcAft>
              <a:buSzPts val="2800"/>
              <a:buNone/>
            </a:pPr>
            <a:r>
              <a:rPr lang="en" sz="1300">
                <a:solidFill>
                  <a:schemeClr val="lt1"/>
                </a:solidFill>
                <a:latin typeface="Montserrat ExtraLight"/>
                <a:ea typeface="Montserrat ExtraLight"/>
                <a:cs typeface="Montserrat ExtraLight"/>
                <a:sym typeface="Montserrat ExtraLight"/>
              </a:rPr>
              <a:t>By:</a:t>
            </a:r>
            <a:r>
              <a:rPr lang="en" sz="2400">
                <a:solidFill>
                  <a:schemeClr val="lt1"/>
                </a:solidFill>
                <a:latin typeface="Montserrat ExtraLight"/>
                <a:ea typeface="Montserrat ExtraLight"/>
                <a:cs typeface="Montserrat ExtraLight"/>
                <a:sym typeface="Montserrat ExtraLight"/>
              </a:rPr>
              <a:t> Simon Tebeck, Pranav Gupta</a:t>
            </a:r>
            <a:endParaRPr sz="2400">
              <a:solidFill>
                <a:schemeClr val="lt1"/>
              </a:solidFill>
              <a:latin typeface="Montserrat ExtraLight"/>
              <a:ea typeface="Montserrat ExtraLight"/>
              <a:cs typeface="Montserrat ExtraLight"/>
              <a:sym typeface="Montserrat ExtraLight"/>
            </a:endParaRPr>
          </a:p>
          <a:p>
            <a:pPr marL="0" lvl="0" indent="0" algn="ctr" rtl="0">
              <a:spcBef>
                <a:spcPts val="0"/>
              </a:spcBef>
              <a:spcAft>
                <a:spcPts val="0"/>
              </a:spcAft>
              <a:buClr>
                <a:schemeClr val="dk1"/>
              </a:buClr>
              <a:buSzPts val="2800"/>
              <a:buFont typeface="Arial"/>
              <a:buNone/>
            </a:pPr>
            <a:r>
              <a:rPr lang="en" sz="1300">
                <a:solidFill>
                  <a:schemeClr val="lt1"/>
                </a:solidFill>
                <a:latin typeface="Montserrat ExtraLight"/>
                <a:ea typeface="Montserrat ExtraLight"/>
                <a:cs typeface="Montserrat ExtraLight"/>
                <a:sym typeface="Montserrat ExtraLight"/>
              </a:rPr>
              <a:t>Team Name:</a:t>
            </a:r>
            <a:r>
              <a:rPr lang="en" sz="2400">
                <a:solidFill>
                  <a:schemeClr val="lt1"/>
                </a:solidFill>
                <a:latin typeface="Montserrat ExtraLight"/>
                <a:ea typeface="Montserrat ExtraLight"/>
                <a:cs typeface="Montserrat ExtraLight"/>
                <a:sym typeface="Montserrat ExtraLight"/>
              </a:rPr>
              <a:t> The Skywalkers</a:t>
            </a:r>
            <a:endParaRPr sz="2400">
              <a:solidFill>
                <a:schemeClr val="lt1"/>
              </a:solidFill>
              <a:latin typeface="Montserrat ExtraLight"/>
              <a:ea typeface="Montserrat ExtraLight"/>
              <a:cs typeface="Montserrat ExtraLight"/>
              <a:sym typeface="Montserrat ExtraLight"/>
            </a:endParaRPr>
          </a:p>
          <a:p>
            <a:pPr marL="0" lvl="0" indent="0" algn="ctr" rtl="0">
              <a:spcBef>
                <a:spcPts val="0"/>
              </a:spcBef>
              <a:spcAft>
                <a:spcPts val="0"/>
              </a:spcAft>
              <a:buClr>
                <a:schemeClr val="dk1"/>
              </a:buClr>
              <a:buSzPts val="2800"/>
              <a:buFont typeface="Arial"/>
              <a:buNone/>
            </a:pPr>
            <a:r>
              <a:rPr lang="en" sz="1300">
                <a:solidFill>
                  <a:schemeClr val="lt1"/>
                </a:solidFill>
                <a:latin typeface="Montserrat ExtraLight"/>
                <a:ea typeface="Montserrat ExtraLight"/>
                <a:cs typeface="Montserrat ExtraLight"/>
                <a:sym typeface="Montserrat ExtraLight"/>
              </a:rPr>
              <a:t>PI:</a:t>
            </a:r>
            <a:r>
              <a:rPr lang="en" sz="2400">
                <a:solidFill>
                  <a:schemeClr val="lt1"/>
                </a:solidFill>
                <a:latin typeface="Montserrat ExtraLight"/>
                <a:ea typeface="Montserrat ExtraLight"/>
                <a:cs typeface="Montserrat ExtraLight"/>
                <a:sym typeface="Montserrat ExtraLight"/>
              </a:rPr>
              <a:t> Prof. Oliver Beckstein</a:t>
            </a:r>
            <a:endParaRPr sz="2400">
              <a:solidFill>
                <a:schemeClr val="lt1"/>
              </a:solidFill>
              <a:latin typeface="Montserrat ExtraLight"/>
              <a:ea typeface="Montserrat ExtraLight"/>
              <a:cs typeface="Montserrat ExtraLight"/>
              <a:sym typeface="Montserrat ExtraLight"/>
            </a:endParaRPr>
          </a:p>
          <a:p>
            <a:pPr marL="0" lvl="0" indent="0" algn="ctr" rtl="0">
              <a:spcBef>
                <a:spcPts val="0"/>
              </a:spcBef>
              <a:spcAft>
                <a:spcPts val="0"/>
              </a:spcAft>
              <a:buClr>
                <a:schemeClr val="dk1"/>
              </a:buClr>
              <a:buSzPts val="2800"/>
              <a:buFont typeface="Arial"/>
              <a:buNone/>
            </a:pPr>
            <a:endParaRPr sz="2400">
              <a:solidFill>
                <a:schemeClr val="lt1"/>
              </a:solidFill>
              <a:latin typeface="Montserrat ExtraLight"/>
              <a:ea typeface="Montserrat ExtraLight"/>
              <a:cs typeface="Montserrat ExtraLight"/>
              <a:sym typeface="Montserrat ExtraLight"/>
            </a:endParaRPr>
          </a:p>
          <a:p>
            <a:pPr marL="0" lvl="0" indent="0" algn="ctr" rtl="0">
              <a:spcBef>
                <a:spcPts val="0"/>
              </a:spcBef>
              <a:spcAft>
                <a:spcPts val="0"/>
              </a:spcAft>
              <a:buClr>
                <a:schemeClr val="dk1"/>
              </a:buClr>
              <a:buSzPts val="2800"/>
              <a:buFont typeface="Arial"/>
              <a:buNone/>
            </a:pPr>
            <a:r>
              <a:rPr lang="en" sz="2400">
                <a:solidFill>
                  <a:schemeClr val="lt1"/>
                </a:solidFill>
                <a:latin typeface="Montserrat ExtraLight"/>
                <a:ea typeface="Montserrat ExtraLight"/>
                <a:cs typeface="Montserrat ExtraLight"/>
                <a:sym typeface="Montserrat ExtraLight"/>
              </a:rPr>
              <a:t>https://github.com/Py4Phy/final-2024-the-skywalkers</a:t>
            </a:r>
            <a:endParaRPr sz="2400">
              <a:solidFill>
                <a:schemeClr val="lt1"/>
              </a:solidFill>
              <a:latin typeface="Montserrat ExtraLight"/>
              <a:ea typeface="Montserrat ExtraLight"/>
              <a:cs typeface="Montserrat ExtraLight"/>
              <a:sym typeface="Montserrat ExtraLight"/>
            </a:endParaRPr>
          </a:p>
        </p:txBody>
      </p:sp>
      <p:sp>
        <p:nvSpPr>
          <p:cNvPr id="58" name="Google Shape;58;p14"/>
          <p:cNvSpPr txBox="1"/>
          <p:nvPr/>
        </p:nvSpPr>
        <p:spPr>
          <a:xfrm>
            <a:off x="649900" y="2110050"/>
            <a:ext cx="7980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999999"/>
                </a:solidFill>
              </a:rPr>
              <a:t>A Scientific Exploration Using Newtonian Mechanics</a:t>
            </a:r>
            <a:endParaRPr sz="18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sp>
        <p:nvSpPr>
          <p:cNvPr id="118" name="Google Shape;118;p23"/>
          <p:cNvSpPr txBox="1"/>
          <p:nvPr/>
        </p:nvSpPr>
        <p:spPr>
          <a:xfrm>
            <a:off x="366150" y="1199350"/>
            <a:ext cx="8411700" cy="450093"/>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AutoNum type="arabicPeriod"/>
            </a:pPr>
            <a:r>
              <a:rPr lang="en" sz="1500" dirty="0">
                <a:solidFill>
                  <a:schemeClr val="lt1"/>
                </a:solidFill>
              </a:rPr>
              <a:t>Dome</a:t>
            </a:r>
            <a:endParaRPr sz="1500" dirty="0">
              <a:solidFill>
                <a:schemeClr val="lt1"/>
              </a:solidFill>
            </a:endParaRPr>
          </a:p>
        </p:txBody>
      </p:sp>
      <p:sp>
        <p:nvSpPr>
          <p:cNvPr id="119" name="Google Shape;119;p23"/>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dk1"/>
                </a:highlight>
                <a:latin typeface="Times New Roman"/>
                <a:ea typeface="Times New Roman"/>
                <a:cs typeface="Times New Roman"/>
                <a:sym typeface="Times New Roman"/>
              </a:rPr>
              <a:t>Acknowledgement</a:t>
            </a:r>
            <a:endParaRPr sz="2300">
              <a:solidFill>
                <a:schemeClr val="dk2"/>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sp>
        <p:nvSpPr>
          <p:cNvPr id="124" name="Google Shape;124;p24"/>
          <p:cNvSpPr txBox="1"/>
          <p:nvPr/>
        </p:nvSpPr>
        <p:spPr>
          <a:xfrm>
            <a:off x="366150" y="1199350"/>
            <a:ext cx="8411700" cy="71555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AutoNum type="arabicPeriod"/>
            </a:pPr>
            <a:r>
              <a:rPr lang="en" sz="1500" dirty="0">
                <a:solidFill>
                  <a:schemeClr val="lt1"/>
                </a:solidFill>
              </a:rPr>
              <a:t>Values for mass, distances extracted from </a:t>
            </a:r>
            <a:r>
              <a:rPr lang="en-CA" sz="1500" dirty="0">
                <a:solidFill>
                  <a:schemeClr val="lt1"/>
                </a:solidFill>
                <a:hlinkClick r:id="rId3"/>
              </a:rPr>
              <a:t>https://starwars.fandom.com/wiki/Endor</a:t>
            </a:r>
            <a:endParaRPr lang="en-CA" sz="1500" dirty="0">
              <a:solidFill>
                <a:schemeClr val="lt1"/>
              </a:solidFill>
            </a:endParaRPr>
          </a:p>
          <a:p>
            <a:pPr marL="457200" lvl="0" indent="-323850" algn="l" rtl="0">
              <a:lnSpc>
                <a:spcPct val="115000"/>
              </a:lnSpc>
              <a:spcBef>
                <a:spcPts val="0"/>
              </a:spcBef>
              <a:spcAft>
                <a:spcPts val="0"/>
              </a:spcAft>
              <a:buClr>
                <a:schemeClr val="lt1"/>
              </a:buClr>
              <a:buSzPts val="1500"/>
              <a:buAutoNum type="arabicPeriod"/>
            </a:pPr>
            <a:endParaRPr sz="1500" dirty="0">
              <a:solidFill>
                <a:schemeClr val="lt1"/>
              </a:solidFill>
            </a:endParaRPr>
          </a:p>
        </p:txBody>
      </p:sp>
      <p:sp>
        <p:nvSpPr>
          <p:cNvPr id="125" name="Google Shape;125;p24"/>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dk1"/>
                </a:highlight>
                <a:latin typeface="Times New Roman"/>
                <a:ea typeface="Times New Roman"/>
                <a:cs typeface="Times New Roman"/>
                <a:sym typeface="Times New Roman"/>
              </a:rPr>
              <a:t>References</a:t>
            </a:r>
            <a:endParaRPr sz="2300">
              <a:solidFill>
                <a:schemeClr val="dk2"/>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5"/>
          <p:cNvPicPr preferRelativeResize="0"/>
          <p:nvPr/>
        </p:nvPicPr>
        <p:blipFill rotWithShape="1">
          <a:blip r:embed="rId3">
            <a:alphaModFix/>
          </a:blip>
          <a:srcRect/>
          <a:stretch/>
        </p:blipFill>
        <p:spPr>
          <a:xfrm>
            <a:off x="450487" y="152400"/>
            <a:ext cx="8243026" cy="4991100"/>
          </a:xfrm>
          <a:prstGeom prst="rect">
            <a:avLst/>
          </a:prstGeom>
          <a:noFill/>
          <a:ln>
            <a:noFill/>
          </a:ln>
        </p:spPr>
      </p:pic>
      <p:sp>
        <p:nvSpPr>
          <p:cNvPr id="132" name="Google Shape;132;p25"/>
          <p:cNvSpPr txBox="1"/>
          <p:nvPr/>
        </p:nvSpPr>
        <p:spPr>
          <a:xfrm>
            <a:off x="3305575" y="3244425"/>
            <a:ext cx="34788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200"/>
              <a:buFont typeface="Arial"/>
              <a:buNone/>
            </a:pPr>
            <a:r>
              <a:rPr lang="en" sz="5200" b="1" i="1" u="none" strike="noStrike" cap="none">
                <a:solidFill>
                  <a:schemeClr val="lt1"/>
                </a:solidFill>
                <a:latin typeface="Arial"/>
                <a:ea typeface="Arial"/>
                <a:cs typeface="Arial"/>
                <a:sym typeface="Arial"/>
              </a:rPr>
              <a:t>Questions</a:t>
            </a:r>
            <a:endParaRPr sz="5200" b="1" i="1"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6"/>
          <p:cNvPicPr preferRelativeResize="0"/>
          <p:nvPr/>
        </p:nvPicPr>
        <p:blipFill rotWithShape="1">
          <a:blip r:embed="rId3">
            <a:alphaModFix/>
          </a:blip>
          <a:srcRect/>
          <a:stretch/>
        </p:blipFill>
        <p:spPr>
          <a:xfrm>
            <a:off x="381900" y="0"/>
            <a:ext cx="83802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txBox="1"/>
          <p:nvPr/>
        </p:nvSpPr>
        <p:spPr>
          <a:xfrm>
            <a:off x="230575" y="1755538"/>
            <a:ext cx="7944000" cy="2659929"/>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Problem Statement: Investigate the gravitational impact of the Death Star on nearby celestial bodies like Earth and Endor.</a:t>
            </a:r>
            <a:br>
              <a:rPr lang="en" sz="1200" dirty="0">
                <a:solidFill>
                  <a:srgbClr val="ECECEC"/>
                </a:solidFill>
                <a:latin typeface="Roboto"/>
                <a:ea typeface="Roboto"/>
                <a:cs typeface="Roboto"/>
                <a:sym typeface="Roboto"/>
              </a:rPr>
            </a:br>
            <a:endParaRPr sz="1200" dirty="0">
              <a:solidFill>
                <a:srgbClr val="ECECEC"/>
              </a:solidFill>
              <a:latin typeface="Roboto"/>
              <a:ea typeface="Roboto"/>
              <a:cs typeface="Roboto"/>
              <a:sym typeface="Roboto"/>
            </a:endParaRPr>
          </a:p>
          <a:p>
            <a:pPr marL="457200" indent="-304800">
              <a:lnSpc>
                <a:spcPct val="115000"/>
              </a:lnSpc>
              <a:buClr>
                <a:srgbClr val="ECECEC"/>
              </a:buClr>
              <a:buSzPts val="1200"/>
              <a:buFont typeface="Roboto"/>
              <a:buChar char="●"/>
            </a:pPr>
            <a:r>
              <a:rPr lang="en" sz="1200" dirty="0">
                <a:solidFill>
                  <a:srgbClr val="ECECEC"/>
                </a:solidFill>
                <a:latin typeface="Roboto"/>
                <a:ea typeface="Roboto"/>
                <a:cs typeface="Roboto"/>
                <a:sym typeface="Roboto"/>
              </a:rPr>
              <a:t>Equations Used:</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Newton's Law of Universal Gravitation: F= </a:t>
            </a:r>
            <a:r>
              <a:rPr lang="en" sz="1200" dirty="0" err="1">
                <a:solidFill>
                  <a:srgbClr val="ECECEC"/>
                </a:solidFill>
                <a:latin typeface="Roboto"/>
                <a:ea typeface="Roboto"/>
                <a:cs typeface="Roboto"/>
                <a:sym typeface="Roboto"/>
              </a:rPr>
              <a:t>GMm</a:t>
            </a:r>
            <a:r>
              <a:rPr lang="en" sz="1200" dirty="0">
                <a:solidFill>
                  <a:srgbClr val="ECECEC"/>
                </a:solidFill>
                <a:latin typeface="Roboto"/>
                <a:ea typeface="Roboto"/>
                <a:cs typeface="Roboto"/>
                <a:sym typeface="Roboto"/>
              </a:rPr>
              <a:t>/r^2</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Equations of Motion for Circular Orbits: F = ma</a:t>
            </a:r>
            <a:br>
              <a:rPr lang="en" sz="1200" dirty="0">
                <a:solidFill>
                  <a:srgbClr val="ECECEC"/>
                </a:solidFill>
                <a:latin typeface="Roboto"/>
                <a:ea typeface="Roboto"/>
                <a:cs typeface="Roboto"/>
                <a:sym typeface="Roboto"/>
              </a:rPr>
            </a:br>
            <a:r>
              <a:rPr lang="en-CA" sz="1200" dirty="0">
                <a:solidFill>
                  <a:srgbClr val="ECECEC"/>
                </a:solidFill>
                <a:latin typeface="Roboto"/>
                <a:ea typeface="Roboto"/>
                <a:cs typeface="Roboto"/>
                <a:sym typeface="Roboto"/>
              </a:rPr>
              <a:t>Velocity </a:t>
            </a:r>
            <a:r>
              <a:rPr lang="en-CA" sz="1200" dirty="0" err="1">
                <a:solidFill>
                  <a:srgbClr val="ECECEC"/>
                </a:solidFill>
                <a:latin typeface="Roboto"/>
                <a:ea typeface="Roboto"/>
                <a:cs typeface="Roboto"/>
                <a:sym typeface="Roboto"/>
              </a:rPr>
              <a:t>Verlet</a:t>
            </a:r>
            <a:br>
              <a:rPr lang="en" sz="1200" dirty="0">
                <a:solidFill>
                  <a:srgbClr val="ECECEC"/>
                </a:solidFill>
                <a:latin typeface="Roboto"/>
                <a:ea typeface="Roboto"/>
                <a:cs typeface="Roboto"/>
                <a:sym typeface="Roboto"/>
              </a:rPr>
            </a:br>
            <a:endParaRPr sz="1200" dirty="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Motivation: Understanding these effects is crucial for predicting potential real-world outcomes in similar massive body interactions within a planetary system.</a:t>
            </a:r>
            <a:br>
              <a:rPr lang="en" sz="1200" dirty="0">
                <a:solidFill>
                  <a:srgbClr val="ECECEC"/>
                </a:solidFill>
                <a:latin typeface="Roboto"/>
                <a:ea typeface="Roboto"/>
                <a:cs typeface="Roboto"/>
                <a:sym typeface="Roboto"/>
              </a:rPr>
            </a:br>
            <a:endParaRPr sz="900" dirty="0">
              <a:solidFill>
                <a:schemeClr val="lt1"/>
              </a:solidFill>
            </a:endParaRPr>
          </a:p>
        </p:txBody>
      </p:sp>
      <p:sp>
        <p:nvSpPr>
          <p:cNvPr id="64" name="Google Shape;64;p15"/>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dirty="0">
                <a:solidFill>
                  <a:srgbClr val="ECECEC"/>
                </a:solidFill>
                <a:latin typeface="Times New Roman"/>
                <a:ea typeface="Times New Roman"/>
                <a:cs typeface="Times New Roman"/>
                <a:sym typeface="Times New Roman"/>
              </a:rPr>
              <a:t>Background</a:t>
            </a:r>
            <a:endParaRPr sz="2300" dirty="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
        <p:cNvGrpSpPr/>
        <p:nvPr/>
      </p:nvGrpSpPr>
      <p:grpSpPr>
        <a:xfrm>
          <a:off x="0" y="0"/>
          <a:ext cx="0" cy="0"/>
          <a:chOff x="0" y="0"/>
          <a:chExt cx="0" cy="0"/>
        </a:xfrm>
      </p:grpSpPr>
      <p:sp>
        <p:nvSpPr>
          <p:cNvPr id="69" name="Google Shape;69;p16"/>
          <p:cNvSpPr txBox="1"/>
          <p:nvPr/>
        </p:nvSpPr>
        <p:spPr>
          <a:xfrm>
            <a:off x="268075" y="1326925"/>
            <a:ext cx="8256600" cy="2261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Algorithms: Velocity Verlet Integration for accurate motion simulation.</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Libraries Used:</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NumPy for numerical operations.</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Matplotlib for plotting and animations.</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Flow Diagram:</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Initialization → Calculate Forces → Integrate Motion → Update Positions → Repeat</a:t>
            </a:r>
            <a:endParaRPr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endParaRPr sz="1200">
              <a:solidFill>
                <a:srgbClr val="ECECEC"/>
              </a:solidFill>
              <a:latin typeface="Roboto"/>
              <a:ea typeface="Roboto"/>
              <a:cs typeface="Roboto"/>
              <a:sym typeface="Roboto"/>
            </a:endParaRPr>
          </a:p>
        </p:txBody>
      </p:sp>
      <p:sp>
        <p:nvSpPr>
          <p:cNvPr id="70" name="Google Shape;70;p16"/>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Methods</a:t>
            </a:r>
            <a:endParaRPr sz="2300">
              <a:solidFill>
                <a:schemeClr val="dk2"/>
              </a:solidFill>
              <a:latin typeface="Times New Roman"/>
              <a:ea typeface="Times New Roman"/>
              <a:cs typeface="Times New Roman"/>
              <a:sym typeface="Times New Roman"/>
            </a:endParaRPr>
          </a:p>
        </p:txBody>
      </p:sp>
      <p:pic>
        <p:nvPicPr>
          <p:cNvPr id="71" name="Google Shape;71;p16"/>
          <p:cNvPicPr preferRelativeResize="0"/>
          <p:nvPr/>
        </p:nvPicPr>
        <p:blipFill>
          <a:blip r:embed="rId3">
            <a:alphaModFix/>
          </a:blip>
          <a:stretch>
            <a:fillRect/>
          </a:stretch>
        </p:blipFill>
        <p:spPr>
          <a:xfrm>
            <a:off x="152400" y="3740425"/>
            <a:ext cx="8839203" cy="68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Collected the required information form fan pages, reddit and publicly available data for Masses, distances,</a:t>
            </a:r>
            <a:endParaRPr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77" name="Google Shape;77;p17"/>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Results - Task 1 (Data Collection)</a:t>
            </a:r>
            <a:endParaRPr sz="2300">
              <a:solidFill>
                <a:schemeClr val="dk2"/>
              </a:solidFill>
              <a:latin typeface="Times New Roman"/>
              <a:ea typeface="Times New Roman"/>
              <a:cs typeface="Times New Roman"/>
              <a:sym typeface="Times New Roman"/>
            </a:endParaRPr>
          </a:p>
        </p:txBody>
      </p:sp>
      <p:pic>
        <p:nvPicPr>
          <p:cNvPr id="78" name="Google Shape;78;p17"/>
          <p:cNvPicPr preferRelativeResize="0"/>
          <p:nvPr/>
        </p:nvPicPr>
        <p:blipFill>
          <a:blip r:embed="rId3">
            <a:alphaModFix/>
          </a:blip>
          <a:stretch>
            <a:fillRect/>
          </a:stretch>
        </p:blipFill>
        <p:spPr>
          <a:xfrm>
            <a:off x="0" y="2847215"/>
            <a:ext cx="9144002" cy="22614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
        <p:cNvGrpSpPr/>
        <p:nvPr/>
      </p:nvGrpSpPr>
      <p:grpSpPr>
        <a:xfrm>
          <a:off x="0" y="0"/>
          <a:ext cx="0" cy="0"/>
          <a:chOff x="0" y="0"/>
          <a:chExt cx="0" cy="0"/>
        </a:xfrm>
      </p:grpSpPr>
      <p:sp>
        <p:nvSpPr>
          <p:cNvPr id="83" name="Google Shape;83;p18"/>
          <p:cNvSpPr txBox="1"/>
          <p:nvPr/>
        </p:nvSpPr>
        <p:spPr>
          <a:xfrm>
            <a:off x="236825" y="1631250"/>
            <a:ext cx="3488100" cy="1790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The simulation demonstrates noticeable perturbations in Endor's orbit when influenced by the Death Star, whereas Earth's orbit remains relatively stable due to its greater distance and mass.</a:t>
            </a:r>
            <a:endParaRPr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84" name="Google Shape;84;p18"/>
          <p:cNvSpPr txBox="1"/>
          <p:nvPr/>
        </p:nvSpPr>
        <p:spPr>
          <a:xfrm>
            <a:off x="646625" y="191425"/>
            <a:ext cx="6278100" cy="8720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150" b="1" dirty="0">
                <a:solidFill>
                  <a:srgbClr val="ECECEC"/>
                </a:solidFill>
                <a:latin typeface="Times New Roman"/>
                <a:ea typeface="Times New Roman"/>
                <a:cs typeface="Times New Roman"/>
                <a:sym typeface="Times New Roman"/>
              </a:rPr>
              <a:t>Orbital Effects of the Death Star</a:t>
            </a:r>
            <a:endParaRPr sz="2150" b="1" dirty="0">
              <a:solidFill>
                <a:srgbClr val="ECECEC"/>
              </a:solidFill>
              <a:latin typeface="Times New Roman"/>
              <a:ea typeface="Times New Roman"/>
              <a:cs typeface="Times New Roman"/>
              <a:sym typeface="Times New Roman"/>
            </a:endParaRPr>
          </a:p>
          <a:p>
            <a:pPr marL="0" lvl="0" indent="0" algn="l" rtl="0">
              <a:spcBef>
                <a:spcPts val="400"/>
              </a:spcBef>
              <a:spcAft>
                <a:spcPts val="400"/>
              </a:spcAft>
              <a:buNone/>
            </a:pPr>
            <a:r>
              <a:rPr lang="en" sz="1650" b="1" dirty="0">
                <a:solidFill>
                  <a:srgbClr val="ECECEC"/>
                </a:solidFill>
                <a:latin typeface="Times New Roman"/>
                <a:ea typeface="Times New Roman"/>
                <a:cs typeface="Times New Roman"/>
                <a:sym typeface="Times New Roman"/>
              </a:rPr>
              <a:t>Results - Task 2 (Orbital Simulation)</a:t>
            </a:r>
            <a:endParaRPr sz="2150" b="1" dirty="0">
              <a:solidFill>
                <a:srgbClr val="ECECEC"/>
              </a:solidFill>
              <a:latin typeface="Times New Roman"/>
              <a:ea typeface="Times New Roman"/>
              <a:cs typeface="Times New Roman"/>
              <a:sym typeface="Times New Roman"/>
            </a:endParaRPr>
          </a:p>
        </p:txBody>
      </p:sp>
      <p:pic>
        <p:nvPicPr>
          <p:cNvPr id="85" name="Google Shape;85;p18"/>
          <p:cNvPicPr preferRelativeResize="0"/>
          <p:nvPr/>
        </p:nvPicPr>
        <p:blipFill>
          <a:blip r:embed="rId3">
            <a:alphaModFix/>
          </a:blip>
          <a:stretch>
            <a:fillRect/>
          </a:stretch>
        </p:blipFill>
        <p:spPr>
          <a:xfrm>
            <a:off x="3857450" y="970700"/>
            <a:ext cx="5286552" cy="4172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
        <p:cNvGrpSpPr/>
        <p:nvPr/>
      </p:nvGrpSpPr>
      <p:grpSpPr>
        <a:xfrm>
          <a:off x="0" y="0"/>
          <a:ext cx="0" cy="0"/>
          <a:chOff x="0" y="0"/>
          <a:chExt cx="0" cy="0"/>
        </a:xfrm>
      </p:grpSpPr>
      <p:sp>
        <p:nvSpPr>
          <p:cNvPr id="83" name="Google Shape;83;p18"/>
          <p:cNvSpPr txBox="1"/>
          <p:nvPr/>
        </p:nvSpPr>
        <p:spPr>
          <a:xfrm>
            <a:off x="236825" y="1631250"/>
            <a:ext cx="3488100" cy="1345723"/>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a:t>
            </a:r>
            <a:r>
              <a:rPr lang="en-US" sz="1200" dirty="0">
                <a:solidFill>
                  <a:srgbClr val="ECECEC"/>
                </a:solidFill>
                <a:latin typeface="Roboto"/>
                <a:ea typeface="Roboto"/>
                <a:cs typeface="Roboto"/>
                <a:sym typeface="Roboto"/>
              </a:rPr>
              <a:t>xx</a:t>
            </a:r>
            <a:endParaRPr sz="1200" dirty="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84" name="Google Shape;84;p18"/>
          <p:cNvSpPr txBox="1"/>
          <p:nvPr/>
        </p:nvSpPr>
        <p:spPr>
          <a:xfrm>
            <a:off x="646625" y="191425"/>
            <a:ext cx="6278100" cy="8720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150" b="1" dirty="0">
                <a:solidFill>
                  <a:srgbClr val="ECECEC"/>
                </a:solidFill>
                <a:latin typeface="Times New Roman"/>
                <a:ea typeface="Times New Roman"/>
                <a:cs typeface="Times New Roman"/>
                <a:sym typeface="Times New Roman"/>
              </a:rPr>
              <a:t>Visualization of Orbits</a:t>
            </a:r>
            <a:endParaRPr sz="2150" b="1" dirty="0">
              <a:solidFill>
                <a:srgbClr val="ECECEC"/>
              </a:solidFill>
              <a:latin typeface="Times New Roman"/>
              <a:ea typeface="Times New Roman"/>
              <a:cs typeface="Times New Roman"/>
              <a:sym typeface="Times New Roman"/>
            </a:endParaRPr>
          </a:p>
          <a:p>
            <a:pPr marL="0" lvl="0" indent="0" algn="l" rtl="0">
              <a:spcBef>
                <a:spcPts val="400"/>
              </a:spcBef>
              <a:spcAft>
                <a:spcPts val="400"/>
              </a:spcAft>
              <a:buNone/>
            </a:pPr>
            <a:r>
              <a:rPr lang="en" sz="1650" b="1" dirty="0">
                <a:solidFill>
                  <a:srgbClr val="ECECEC"/>
                </a:solidFill>
                <a:latin typeface="Times New Roman"/>
                <a:ea typeface="Times New Roman"/>
                <a:cs typeface="Times New Roman"/>
                <a:sym typeface="Times New Roman"/>
              </a:rPr>
              <a:t>Results - Task 3 (Orbital Simulation)</a:t>
            </a:r>
            <a:endParaRPr sz="2150" b="1" dirty="0">
              <a:solidFill>
                <a:srgbClr val="ECECEC"/>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3652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20"/>
          <p:cNvSpPr txBox="1"/>
          <p:nvPr/>
        </p:nvSpPr>
        <p:spPr>
          <a:xfrm>
            <a:off x="459680" y="844021"/>
            <a:ext cx="7439180" cy="1558089"/>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sudden removal of the Death Star leads to a destabilization of Endor's orbit, demonstrating the significant gravitational influence exerted by the Death Star.</a:t>
            </a:r>
            <a:endParaRPr sz="1200" dirty="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99" name="Google Shape;99;p20"/>
          <p:cNvSpPr txBox="1"/>
          <p:nvPr/>
        </p:nvSpPr>
        <p:spPr>
          <a:xfrm>
            <a:off x="615375" y="178925"/>
            <a:ext cx="6278100" cy="82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50" b="1" dirty="0">
                <a:solidFill>
                  <a:srgbClr val="ECECEC"/>
                </a:solidFill>
                <a:latin typeface="Times New Roman"/>
                <a:ea typeface="Times New Roman"/>
                <a:cs typeface="Times New Roman"/>
                <a:sym typeface="Times New Roman"/>
              </a:rPr>
              <a:t>Implications of Death Star's Sudden Disappearance</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Results - Task 4 (Sudden Disappearance)</a:t>
            </a:r>
            <a:endParaRPr sz="1800" dirty="0">
              <a:solidFill>
                <a:schemeClr val="dk2"/>
              </a:solidFill>
              <a:latin typeface="Times New Roman"/>
              <a:ea typeface="Times New Roman"/>
              <a:cs typeface="Times New Roman"/>
              <a:sym typeface="Times New Roman"/>
            </a:endParaRPr>
          </a:p>
        </p:txBody>
      </p:sp>
      <p:pic>
        <p:nvPicPr>
          <p:cNvPr id="100" name="Google Shape;100;p20"/>
          <p:cNvPicPr preferRelativeResize="0"/>
          <p:nvPr/>
        </p:nvPicPr>
        <p:blipFill>
          <a:blip r:embed="rId3">
            <a:alphaModFix/>
          </a:blip>
          <a:stretch>
            <a:fillRect/>
          </a:stretch>
        </p:blipFill>
        <p:spPr>
          <a:xfrm>
            <a:off x="4572001" y="1810113"/>
            <a:ext cx="4149121" cy="2901890"/>
          </a:xfrm>
          <a:prstGeom prst="rect">
            <a:avLst/>
          </a:prstGeom>
          <a:noFill/>
          <a:ln>
            <a:noFill/>
          </a:ln>
        </p:spPr>
      </p:pic>
      <p:pic>
        <p:nvPicPr>
          <p:cNvPr id="2" name="Picture 1">
            <a:extLst>
              <a:ext uri="{FF2B5EF4-FFF2-40B4-BE49-F238E27FC236}">
                <a16:creationId xmlns:a16="http://schemas.microsoft.com/office/drawing/2014/main" id="{8C7D2909-EB3A-F8F7-3C5B-EDF0FF04D71E}"/>
              </a:ext>
            </a:extLst>
          </p:cNvPr>
          <p:cNvPicPr>
            <a:picLocks noChangeAspect="1"/>
          </p:cNvPicPr>
          <p:nvPr/>
        </p:nvPicPr>
        <p:blipFill>
          <a:blip r:embed="rId4"/>
          <a:stretch>
            <a:fillRect/>
          </a:stretch>
        </p:blipFill>
        <p:spPr>
          <a:xfrm>
            <a:off x="9996286" y="-985748"/>
            <a:ext cx="2764464" cy="2360043"/>
          </a:xfrm>
          <a:prstGeom prst="rect">
            <a:avLst/>
          </a:prstGeom>
        </p:spPr>
      </p:pic>
      <p:pic>
        <p:nvPicPr>
          <p:cNvPr id="3" name="Picture 2">
            <a:extLst>
              <a:ext uri="{FF2B5EF4-FFF2-40B4-BE49-F238E27FC236}">
                <a16:creationId xmlns:a16="http://schemas.microsoft.com/office/drawing/2014/main" id="{A82087F4-8063-A069-0D3B-C4DDC33B8A82}"/>
              </a:ext>
            </a:extLst>
          </p:cNvPr>
          <p:cNvPicPr>
            <a:picLocks noChangeAspect="1"/>
          </p:cNvPicPr>
          <p:nvPr/>
        </p:nvPicPr>
        <p:blipFill>
          <a:blip r:embed="rId5"/>
          <a:stretch>
            <a:fillRect/>
          </a:stretch>
        </p:blipFill>
        <p:spPr>
          <a:xfrm>
            <a:off x="422878" y="1820463"/>
            <a:ext cx="4149122" cy="2901890"/>
          </a:xfrm>
          <a:prstGeom prst="rect">
            <a:avLst/>
          </a:prstGeom>
        </p:spPr>
      </p:pic>
      <p:pic>
        <p:nvPicPr>
          <p:cNvPr id="6" name="Picture 5">
            <a:extLst>
              <a:ext uri="{FF2B5EF4-FFF2-40B4-BE49-F238E27FC236}">
                <a16:creationId xmlns:a16="http://schemas.microsoft.com/office/drawing/2014/main" id="{D277CCD7-3555-59D3-D045-EE653DE2775C}"/>
              </a:ext>
            </a:extLst>
          </p:cNvPr>
          <p:cNvPicPr>
            <a:picLocks noChangeAspect="1"/>
          </p:cNvPicPr>
          <p:nvPr/>
        </p:nvPicPr>
        <p:blipFill>
          <a:blip r:embed="rId6"/>
          <a:stretch>
            <a:fillRect/>
          </a:stretch>
        </p:blipFill>
        <p:spPr>
          <a:xfrm>
            <a:off x="9996286" y="-2262079"/>
            <a:ext cx="3375662" cy="29246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
        <p:cNvGrpSpPr/>
        <p:nvPr/>
      </p:nvGrpSpPr>
      <p:grpSpPr>
        <a:xfrm>
          <a:off x="0" y="0"/>
          <a:ext cx="0" cy="0"/>
          <a:chOff x="0" y="0"/>
          <a:chExt cx="0" cy="0"/>
        </a:xfrm>
      </p:grpSpPr>
      <p:sp>
        <p:nvSpPr>
          <p:cNvPr id="105" name="Google Shape;105;p21"/>
          <p:cNvSpPr txBox="1"/>
          <p:nvPr/>
        </p:nvSpPr>
        <p:spPr>
          <a:xfrm>
            <a:off x="230575" y="2108150"/>
            <a:ext cx="8294100" cy="2002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The simulation showed significant gravitational effects of the Death Star on nearby planets, altering their trajectories and potentially causing orbital destabilization.</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Successfully modeled and visualized the impact of the Death Star on celestial bodies' orbits.</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Demonstrated how the sudden removal of a massive body affects planetary systems.</a:t>
            </a:r>
            <a:endParaRPr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106" name="Google Shape;106;p21"/>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Conclusions</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pic>
        <p:nvPicPr>
          <p:cNvPr id="111" name="Google Shape;111;p22"/>
          <p:cNvPicPr preferRelativeResize="0"/>
          <p:nvPr/>
        </p:nvPicPr>
        <p:blipFill rotWithShape="1">
          <a:blip r:embed="rId3">
            <a:alphaModFix/>
          </a:blip>
          <a:srcRect/>
          <a:stretch/>
        </p:blipFill>
        <p:spPr>
          <a:xfrm>
            <a:off x="1672851" y="42075"/>
            <a:ext cx="5798298" cy="5059350"/>
          </a:xfrm>
          <a:prstGeom prst="rect">
            <a:avLst/>
          </a:prstGeom>
          <a:noFill/>
          <a:ln w="28575" cap="flat" cmpd="sng">
            <a:solidFill>
              <a:schemeClr val="lt1"/>
            </a:solidFill>
            <a:prstDash val="solid"/>
            <a:round/>
            <a:headEnd type="none" w="sm" len="sm"/>
            <a:tailEnd type="none" w="sm" len="sm"/>
          </a:ln>
        </p:spPr>
      </p:pic>
      <p:sp>
        <p:nvSpPr>
          <p:cNvPr id="112" name="Google Shape;112;p22"/>
          <p:cNvSpPr txBox="1"/>
          <p:nvPr/>
        </p:nvSpPr>
        <p:spPr>
          <a:xfrm>
            <a:off x="2062350" y="1861525"/>
            <a:ext cx="5019300" cy="1537314"/>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highlight>
                  <a:schemeClr val="accent2"/>
                </a:highlight>
                <a:latin typeface="Roboto"/>
                <a:ea typeface="Roboto"/>
                <a:cs typeface="Roboto"/>
                <a:sym typeface="Roboto"/>
              </a:rPr>
              <a:t>Could include more bodies or consider non-circular orbits for further complexity and realism.</a:t>
            </a:r>
          </a:p>
          <a:p>
            <a:pPr marL="457200" lvl="0" indent="-304800" algn="l" rtl="0">
              <a:lnSpc>
                <a:spcPct val="115000"/>
              </a:lnSpc>
              <a:spcBef>
                <a:spcPts val="1500"/>
              </a:spcBef>
              <a:spcAft>
                <a:spcPts val="0"/>
              </a:spcAft>
              <a:buClr>
                <a:srgbClr val="ECECEC"/>
              </a:buClr>
              <a:buSzPts val="1200"/>
              <a:buFont typeface="Roboto"/>
              <a:buChar char="●"/>
            </a:pPr>
            <a:r>
              <a:rPr lang="en-US" sz="1200" dirty="0">
                <a:solidFill>
                  <a:srgbClr val="ECECEC"/>
                </a:solidFill>
                <a:highlight>
                  <a:schemeClr val="accent2"/>
                </a:highlight>
                <a:latin typeface="Roboto"/>
                <a:ea typeface="Roboto"/>
                <a:cs typeface="Roboto"/>
                <a:sym typeface="Roboto"/>
              </a:rPr>
              <a:t>M</a:t>
            </a:r>
            <a:r>
              <a:rPr lang="en" sz="1200" dirty="0">
                <a:solidFill>
                  <a:srgbClr val="ECECEC"/>
                </a:solidFill>
                <a:highlight>
                  <a:schemeClr val="accent2"/>
                </a:highlight>
                <a:latin typeface="Roboto"/>
                <a:ea typeface="Roboto"/>
                <a:cs typeface="Roboto"/>
                <a:sym typeface="Roboto"/>
              </a:rPr>
              <a:t>ake more sophisticated tides calculation</a:t>
            </a:r>
            <a:endParaRPr sz="1200" dirty="0">
              <a:solidFill>
                <a:srgbClr val="ECECEC"/>
              </a:solidFill>
              <a:highlight>
                <a:schemeClr val="accent2"/>
              </a:highlight>
              <a:latin typeface="Roboto"/>
              <a:ea typeface="Roboto"/>
              <a:cs typeface="Roboto"/>
              <a:sym typeface="Roboto"/>
            </a:endParaRPr>
          </a:p>
          <a:p>
            <a:pPr marL="0" lvl="0" indent="0" algn="l" rtl="0">
              <a:spcBef>
                <a:spcPts val="1500"/>
              </a:spcBef>
              <a:spcAft>
                <a:spcPts val="0"/>
              </a:spcAft>
              <a:buNone/>
            </a:pPr>
            <a:endParaRPr sz="900" dirty="0">
              <a:solidFill>
                <a:schemeClr val="lt1"/>
              </a:solidFill>
            </a:endParaRPr>
          </a:p>
        </p:txBody>
      </p:sp>
      <p:sp>
        <p:nvSpPr>
          <p:cNvPr id="113" name="Google Shape;113;p22"/>
          <p:cNvSpPr txBox="1"/>
          <p:nvPr/>
        </p:nvSpPr>
        <p:spPr>
          <a:xfrm>
            <a:off x="3666900" y="602100"/>
            <a:ext cx="18102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accent2"/>
                </a:highlight>
                <a:latin typeface="Times New Roman"/>
                <a:ea typeface="Times New Roman"/>
                <a:cs typeface="Times New Roman"/>
                <a:sym typeface="Times New Roman"/>
              </a:rPr>
              <a:t>Future Work</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Bildschirmpräsentation (16:9)</PresentationFormat>
  <Paragraphs>57</Paragraphs>
  <Slides>13</Slides>
  <Notes>13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13</vt:i4>
      </vt:variant>
    </vt:vector>
  </HeadingPairs>
  <TitlesOfParts>
    <vt:vector size="19" baseType="lpstr">
      <vt:lpstr>Arial</vt:lpstr>
      <vt:lpstr>Spectral</vt:lpstr>
      <vt:lpstr>Times New Roman</vt:lpstr>
      <vt:lpstr>Roboto</vt:lpstr>
      <vt:lpstr>Montserrat ExtraLight</vt:lpstr>
      <vt:lpstr>Simple Light</vt:lpstr>
      <vt:lpstr>Gravitational Impact of the Death Star on Endor and Earth-like planets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Gravitational Impact of the Death Star on Endor and Earth-like planets</dc:title>
  <cp:lastModifiedBy>f2.1230950177</cp:lastModifiedBy>
  <cp:revision>2</cp:revision>
  <dcterms:modified xsi:type="dcterms:W3CDTF">2024-04-28T04:44:26Z</dcterms:modified>
</cp:coreProperties>
</file>